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1e78bbfa7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1e78bbfa7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1e78bbfa7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1e78bbfa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1e78bbfa7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11e78bbfa7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1e78bbfa7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1e78bbfa7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1d1b6b67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1d1b6b67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1d1b6b67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1d1b6b67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11d1b6b67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11d1b6b67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11d1b6b67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11d1b6b67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11e78bbfa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11e78bbfa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11e78bbfa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11e78bbfa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1e78bbfa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11e78bbfa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1d1b6b67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11d1b6b67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200">
                <a:solidFill>
                  <a:srgbClr val="00FFFF"/>
                </a:solidFill>
                <a:latin typeface="Times New Roman"/>
                <a:ea typeface="Times New Roman"/>
                <a:cs typeface="Times New Roman"/>
                <a:sym typeface="Times New Roman"/>
              </a:rPr>
              <a:t>Климаттың өзгеруінің ауыл шаруашылығына әсері: теріс және оң әсерлер, </a:t>
            </a:r>
            <a:endParaRPr sz="3200">
              <a:solidFill>
                <a:srgbClr val="00FFFF"/>
              </a:solidFill>
              <a:latin typeface="Times New Roman"/>
              <a:ea typeface="Times New Roman"/>
              <a:cs typeface="Times New Roman"/>
              <a:sym typeface="Times New Roman"/>
            </a:endParaRPr>
          </a:p>
          <a:p>
            <a:pPr indent="0" lvl="0" marL="0" rtl="0" algn="ctr">
              <a:spcBef>
                <a:spcPts val="0"/>
              </a:spcBef>
              <a:spcAft>
                <a:spcPts val="0"/>
              </a:spcAft>
              <a:buNone/>
            </a:pPr>
            <a:r>
              <a:rPr lang="ru" sz="3200">
                <a:solidFill>
                  <a:srgbClr val="00FFFF"/>
                </a:solidFill>
                <a:latin typeface="Times New Roman"/>
                <a:ea typeface="Times New Roman"/>
                <a:cs typeface="Times New Roman"/>
                <a:sym typeface="Times New Roman"/>
              </a:rPr>
              <a:t>климаттың өзгеруіне бейімделу шаралары</a:t>
            </a:r>
            <a:endParaRPr sz="6300">
              <a:solidFill>
                <a:srgbClr val="00FFFF"/>
              </a:solidFill>
            </a:endParaRPr>
          </a:p>
        </p:txBody>
      </p:sp>
      <p:sp>
        <p:nvSpPr>
          <p:cNvPr id="86" name="Google Shape;86;p13"/>
          <p:cNvSpPr txBox="1"/>
          <p:nvPr>
            <p:ph idx="1" type="subTitle"/>
          </p:nvPr>
        </p:nvSpPr>
        <p:spPr>
          <a:xfrm>
            <a:off x="598100" y="2963976"/>
            <a:ext cx="8222100" cy="6225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t/>
            </a:r>
            <a:endParaRPr/>
          </a:p>
          <a:p>
            <a:pPr indent="0" lvl="0" marL="0" rtl="0" algn="r">
              <a:spcBef>
                <a:spcPts val="0"/>
              </a:spcBef>
              <a:spcAft>
                <a:spcPts val="0"/>
              </a:spcAft>
              <a:buNone/>
            </a:pPr>
            <a:r>
              <a:t/>
            </a:r>
            <a:endParaRPr b="1" sz="6807"/>
          </a:p>
        </p:txBody>
      </p:sp>
      <p:sp>
        <p:nvSpPr>
          <p:cNvPr id="87" name="Google Shape;87;p13"/>
          <p:cNvSpPr txBox="1"/>
          <p:nvPr/>
        </p:nvSpPr>
        <p:spPr>
          <a:xfrm>
            <a:off x="5742400" y="3194125"/>
            <a:ext cx="3000000" cy="1064700"/>
          </a:xfrm>
          <a:prstGeom prst="rect">
            <a:avLst/>
          </a:prstGeom>
          <a:noFill/>
          <a:ln>
            <a:noFill/>
          </a:ln>
        </p:spPr>
        <p:txBody>
          <a:bodyPr anchorCtr="0" anchor="t" bIns="91425" lIns="91425" spcFirstLastPara="1" rIns="91425" wrap="square" tIns="91425">
            <a:spAutoFit/>
          </a:bodyPr>
          <a:lstStyle/>
          <a:p>
            <a:pPr indent="0" lvl="0" marL="12700" marR="12700" rtl="0" algn="ctr">
              <a:lnSpc>
                <a:spcPct val="77142"/>
              </a:lnSpc>
              <a:spcBef>
                <a:spcPts val="200"/>
              </a:spcBef>
              <a:spcAft>
                <a:spcPts val="0"/>
              </a:spcAft>
              <a:buNone/>
            </a:pPr>
            <a:r>
              <a:rPr b="1" lang="ru" sz="1850">
                <a:solidFill>
                  <a:schemeClr val="lt1"/>
                </a:solidFill>
              </a:rPr>
              <a:t>Шакирова Нуржанат Дәлелқызы</a:t>
            </a:r>
            <a:endParaRPr b="1" sz="1850">
              <a:solidFill>
                <a:schemeClr val="lt1"/>
              </a:solidFill>
            </a:endParaRPr>
          </a:p>
          <a:p>
            <a:pPr indent="0" lvl="0" marL="12700" marR="12700" rtl="0" algn="ctr">
              <a:lnSpc>
                <a:spcPct val="77142"/>
              </a:lnSpc>
              <a:spcBef>
                <a:spcPts val="200"/>
              </a:spcBef>
              <a:spcAft>
                <a:spcPts val="0"/>
              </a:spcAft>
              <a:buNone/>
            </a:pPr>
            <a:r>
              <a:rPr b="1" lang="ru" sz="1850">
                <a:solidFill>
                  <a:schemeClr val="lt1"/>
                </a:solidFill>
              </a:rPr>
              <a:t>PhD, аға оқытушы</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ru" sz="2200">
                <a:solidFill>
                  <a:schemeClr val="accent3"/>
                </a:solidFill>
              </a:rPr>
              <a:t>Ауа райы құбылмалылығына ең сезімтал а/ш дақыл </a:t>
            </a:r>
            <a:r>
              <a:rPr lang="ru" sz="2300">
                <a:solidFill>
                  <a:schemeClr val="accent3"/>
                </a:solidFill>
              </a:rPr>
              <a:t>түрлері</a:t>
            </a:r>
            <a:endParaRPr sz="2300">
              <a:solidFill>
                <a:schemeClr val="accent3"/>
              </a:solidFill>
            </a:endParaRPr>
          </a:p>
        </p:txBody>
      </p:sp>
      <p:sp>
        <p:nvSpPr>
          <p:cNvPr id="145" name="Google Shape;145;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6" name="Google Shape;146;p22"/>
          <p:cNvPicPr preferRelativeResize="0"/>
          <p:nvPr/>
        </p:nvPicPr>
        <p:blipFill>
          <a:blip r:embed="rId3">
            <a:alphaModFix/>
          </a:blip>
          <a:stretch>
            <a:fillRect/>
          </a:stretch>
        </p:blipFill>
        <p:spPr>
          <a:xfrm>
            <a:off x="311700" y="920675"/>
            <a:ext cx="8568475" cy="3779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000">
                <a:solidFill>
                  <a:schemeClr val="accent3"/>
                </a:solidFill>
              </a:rPr>
              <a:t>К</a:t>
            </a:r>
            <a:r>
              <a:rPr lang="ru" sz="2000">
                <a:solidFill>
                  <a:schemeClr val="accent3"/>
                </a:solidFill>
              </a:rPr>
              <a:t>лимат өзгерісінің а/ш зардап шеккен жағдайлар</a:t>
            </a:r>
            <a:endParaRPr sz="2000">
              <a:solidFill>
                <a:schemeClr val="accent3"/>
              </a:solidFill>
            </a:endParaRPr>
          </a:p>
        </p:txBody>
      </p:sp>
      <p:sp>
        <p:nvSpPr>
          <p:cNvPr id="152" name="Google Shape;152;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ru"/>
              <a:t>2008ж құрғақшылық Тәжікстандағы бидай өнімділігін 30-40%-ға түсірді.</a:t>
            </a:r>
            <a:endParaRPr/>
          </a:p>
          <a:p>
            <a:pPr indent="0" lvl="0" marL="0" rtl="0" algn="l">
              <a:spcBef>
                <a:spcPts val="1200"/>
              </a:spcBef>
              <a:spcAft>
                <a:spcPts val="0"/>
              </a:spcAft>
              <a:buNone/>
            </a:pPr>
            <a:r>
              <a:rPr lang="ru"/>
              <a:t>2011ж Қазақстанда 29 млн т. бидай жиналды, ал оның алдындағы құрғақшылық болған 2010 ж. ректордық төмен - 12 млн т. жиналды.</a:t>
            </a:r>
            <a:endParaRPr/>
          </a:p>
          <a:p>
            <a:pPr indent="0" lvl="0" marL="0" rtl="0" algn="l">
              <a:spcBef>
                <a:spcPts val="1200"/>
              </a:spcBef>
              <a:spcAft>
                <a:spcPts val="0"/>
              </a:spcAft>
              <a:buNone/>
            </a:pPr>
            <a:r>
              <a:rPr lang="ru"/>
              <a:t>4-5 жыл сайын климаттық құрғақтануынан Батыс Қазақстан, Ақтөбе, Қарағанды, Қостанай облыстарында өнімділік түсуде</a:t>
            </a:r>
            <a:endParaRPr/>
          </a:p>
          <a:p>
            <a:pPr indent="0" lvl="0" marL="0" rtl="0" algn="l">
              <a:spcBef>
                <a:spcPts val="1200"/>
              </a:spcBef>
              <a:spcAft>
                <a:spcPts val="0"/>
              </a:spcAft>
              <a:buNone/>
            </a:pPr>
            <a:r>
              <a:rPr lang="ru"/>
              <a:t>2011 жылға дейін астық 100% 3 класс бидайдан тұрған болса, қазір тек 45%-ды құрайды. (м-ы, 6 класс мал жемі)</a:t>
            </a:r>
            <a:endParaRPr/>
          </a:p>
          <a:p>
            <a:pPr indent="0" lvl="0" marL="0" rtl="0" algn="l">
              <a:spcBef>
                <a:spcPts val="1200"/>
              </a:spcBef>
              <a:spcAft>
                <a:spcPts val="1200"/>
              </a:spcAft>
              <a:buNone/>
            </a:pPr>
            <a:r>
              <a:rPr lang="ru"/>
              <a:t>Мал азығы ретінде Климат өзгерісіне тау беткейі жайылымдары әсіресе тез өзгеріске ұшырайды. м-ы, Асы жайлауында 2030ж - 30%-ға, 2050ж - 50%-ға өнімділіктің төмендеуі болжануда</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8" name="Google Shape;158;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9" name="Google Shape;159;p24"/>
          <p:cNvPicPr preferRelativeResize="0"/>
          <p:nvPr/>
        </p:nvPicPr>
        <p:blipFill>
          <a:blip r:embed="rId3">
            <a:alphaModFix/>
          </a:blip>
          <a:stretch>
            <a:fillRect/>
          </a:stretch>
        </p:blipFill>
        <p:spPr>
          <a:xfrm>
            <a:off x="49325" y="0"/>
            <a:ext cx="8782976"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5" name="Google Shape;165;p25"/>
          <p:cNvSpPr txBox="1"/>
          <p:nvPr>
            <p:ph idx="1" type="body"/>
          </p:nvPr>
        </p:nvSpPr>
        <p:spPr>
          <a:xfrm>
            <a:off x="311700" y="1017800"/>
            <a:ext cx="4658100" cy="355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ru"/>
              <a:t>Азық-түлік қауіпсіздігі - барлық адамдар әр уақытта белсенді және салауатты өмір сүру үшін қажетті жеткілікті қауіпсіз тағамға физикалық және экономикалық тұрғыдан қол жеткізе алатын жағдай</a:t>
            </a:r>
            <a:endParaRPr/>
          </a:p>
          <a:p>
            <a:pPr indent="0" lvl="0" marL="0" rtl="0" algn="l">
              <a:spcBef>
                <a:spcPts val="1200"/>
              </a:spcBef>
              <a:spcAft>
                <a:spcPts val="1200"/>
              </a:spcAft>
              <a:buNone/>
            </a:pPr>
            <a:r>
              <a:rPr lang="ru"/>
              <a:t>Кедейлік-бұл адамның немесе әлеуметтік топтың экономикалық жағдайының сипаттамасы, онда олар өмір сүруге, еңбекке қабілеттілікті сақтауға және ұрпақты болуға қажетті минималды қажеттіліктердің белгілі бір шеңберін қанағаттандыра алмайды</a:t>
            </a:r>
            <a:endParaRPr/>
          </a:p>
        </p:txBody>
      </p:sp>
      <p:pic>
        <p:nvPicPr>
          <p:cNvPr id="166" name="Google Shape;166;p25"/>
          <p:cNvPicPr preferRelativeResize="0"/>
          <p:nvPr/>
        </p:nvPicPr>
        <p:blipFill>
          <a:blip r:embed="rId3">
            <a:alphaModFix/>
          </a:blip>
          <a:stretch>
            <a:fillRect/>
          </a:stretch>
        </p:blipFill>
        <p:spPr>
          <a:xfrm>
            <a:off x="5122200" y="410000"/>
            <a:ext cx="3869400" cy="3951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ru" sz="2500"/>
              <a:t>ҚР-ның БҰҰ-ның климаттың өзгеруі туралы негіздемелік конвенциясына Сегізінші Ұлттық хабарламасы және Бесінші екіжылдық баяндамасы</a:t>
            </a:r>
            <a:endParaRPr sz="2500"/>
          </a:p>
        </p:txBody>
      </p:sp>
      <p:sp>
        <p:nvSpPr>
          <p:cNvPr id="93" name="Google Shape;93;p14"/>
          <p:cNvSpPr txBox="1"/>
          <p:nvPr>
            <p:ph idx="1" type="body"/>
          </p:nvPr>
        </p:nvSpPr>
        <p:spPr>
          <a:xfrm>
            <a:off x="311700" y="1875750"/>
            <a:ext cx="8520600" cy="33390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ru" sz="1700">
                <a:solidFill>
                  <a:srgbClr val="000000"/>
                </a:solidFill>
                <a:latin typeface="Times New Roman"/>
                <a:ea typeface="Times New Roman"/>
                <a:cs typeface="Times New Roman"/>
                <a:sym typeface="Times New Roman"/>
              </a:rPr>
              <a:t>2020 жылы Қазақстан экономикасында жұмыспен қамтылған халықтың </a:t>
            </a:r>
            <a:r>
              <a:rPr b="1" lang="ru" sz="1700">
                <a:solidFill>
                  <a:srgbClr val="000000"/>
                </a:solidFill>
                <a:latin typeface="Times New Roman"/>
                <a:ea typeface="Times New Roman"/>
                <a:cs typeface="Times New Roman"/>
                <a:sym typeface="Times New Roman"/>
              </a:rPr>
              <a:t>27,7%-ы (503,8 мың</a:t>
            </a:r>
            <a:r>
              <a:rPr lang="ru" sz="1700">
                <a:solidFill>
                  <a:srgbClr val="000000"/>
                </a:solidFill>
                <a:latin typeface="Times New Roman"/>
                <a:ea typeface="Times New Roman"/>
                <a:cs typeface="Times New Roman"/>
                <a:sym typeface="Times New Roman"/>
              </a:rPr>
              <a:t> адамның </a:t>
            </a:r>
            <a:r>
              <a:rPr b="1" lang="ru" sz="1700">
                <a:solidFill>
                  <a:srgbClr val="000000"/>
                </a:solidFill>
                <a:latin typeface="Times New Roman"/>
                <a:ea typeface="Times New Roman"/>
                <a:cs typeface="Times New Roman"/>
                <a:sym typeface="Times New Roman"/>
              </a:rPr>
              <a:t>139,4 мыңы</a:t>
            </a:r>
            <a:r>
              <a:rPr lang="ru" sz="1700">
                <a:solidFill>
                  <a:srgbClr val="000000"/>
                </a:solidFill>
                <a:latin typeface="Times New Roman"/>
                <a:ea typeface="Times New Roman"/>
                <a:cs typeface="Times New Roman"/>
                <a:sym typeface="Times New Roman"/>
              </a:rPr>
              <a:t>) Қазақстанда ауыл, орман және балық шаруашылығында жұмыс істеді. Бұл ретте ауыл шаруашылығы өндірісі (орман және балық шаруашылығын қоса алғанда) ЖІӨ-нің </a:t>
            </a:r>
            <a:r>
              <a:rPr b="1" lang="ru" sz="1700">
                <a:solidFill>
                  <a:srgbClr val="000000"/>
                </a:solidFill>
                <a:latin typeface="Times New Roman"/>
                <a:ea typeface="Times New Roman"/>
                <a:cs typeface="Times New Roman"/>
                <a:sym typeface="Times New Roman"/>
              </a:rPr>
              <a:t>5,4%</a:t>
            </a:r>
            <a:r>
              <a:rPr lang="ru" sz="1700">
                <a:solidFill>
                  <a:srgbClr val="000000"/>
                </a:solidFill>
                <a:latin typeface="Times New Roman"/>
                <a:ea typeface="Times New Roman"/>
                <a:cs typeface="Times New Roman"/>
                <a:sym typeface="Times New Roman"/>
              </a:rPr>
              <a:t>-ын ғана құрайды. </a:t>
            </a:r>
            <a:endParaRPr sz="1700">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rPr lang="ru" sz="1700">
                <a:solidFill>
                  <a:srgbClr val="000000"/>
                </a:solidFill>
                <a:latin typeface="Times New Roman"/>
                <a:ea typeface="Times New Roman"/>
                <a:cs typeface="Times New Roman"/>
                <a:sym typeface="Times New Roman"/>
              </a:rPr>
              <a:t>осы салада жұмыспен қамтылған ер адамдар мен әйел адамдардың арақатынасы </a:t>
            </a:r>
            <a:endParaRPr sz="1700">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rPr lang="ru" sz="1700">
                <a:solidFill>
                  <a:srgbClr val="000000"/>
                </a:solidFill>
                <a:latin typeface="Times New Roman"/>
                <a:ea typeface="Times New Roman"/>
                <a:cs typeface="Times New Roman"/>
                <a:sym typeface="Times New Roman"/>
              </a:rPr>
              <a:t>2020 ж. 46/54%</a:t>
            </a:r>
            <a:endParaRPr sz="1700">
              <a:solidFill>
                <a:srgbClr val="000000"/>
              </a:solidFill>
              <a:latin typeface="Times New Roman"/>
              <a:ea typeface="Times New Roman"/>
              <a:cs typeface="Times New Roman"/>
              <a:sym typeface="Times New Roman"/>
            </a:endParaRPr>
          </a:p>
          <a:p>
            <a:pPr indent="0" lvl="0" marL="0" rtl="0" algn="just">
              <a:spcBef>
                <a:spcPts val="1200"/>
              </a:spcBef>
              <a:spcAft>
                <a:spcPts val="0"/>
              </a:spcAft>
              <a:buNone/>
            </a:pPr>
            <a:r>
              <a:rPr lang="ru" sz="1700">
                <a:solidFill>
                  <a:srgbClr val="000000"/>
                </a:solidFill>
                <a:latin typeface="Times New Roman"/>
                <a:ea typeface="Times New Roman"/>
                <a:cs typeface="Times New Roman"/>
                <a:sym typeface="Times New Roman"/>
              </a:rPr>
              <a:t>2019-2020 ж. 42/57%</a:t>
            </a:r>
            <a:endParaRPr sz="1700">
              <a:solidFill>
                <a:srgbClr val="000000"/>
              </a:solidFill>
              <a:latin typeface="Times New Roman"/>
              <a:ea typeface="Times New Roman"/>
              <a:cs typeface="Times New Roman"/>
              <a:sym typeface="Times New Roman"/>
            </a:endParaRPr>
          </a:p>
          <a:p>
            <a:pPr indent="0" lvl="0" marL="0" rtl="0" algn="just">
              <a:spcBef>
                <a:spcPts val="1200"/>
              </a:spcBef>
              <a:spcAft>
                <a:spcPts val="1200"/>
              </a:spcAft>
              <a:buNone/>
            </a:pPr>
            <a:r>
              <a:t/>
            </a:r>
            <a:endParaRPr sz="17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990"/>
              <a:buNone/>
            </a:pPr>
            <a:r>
              <a:rPr lang="ru" sz="1829">
                <a:solidFill>
                  <a:srgbClr val="000000"/>
                </a:solidFill>
                <a:latin typeface="Times New Roman"/>
                <a:ea typeface="Times New Roman"/>
                <a:cs typeface="Times New Roman"/>
                <a:sym typeface="Times New Roman"/>
              </a:rPr>
              <a:t>А</a:t>
            </a:r>
            <a:r>
              <a:rPr lang="ru" sz="1829">
                <a:solidFill>
                  <a:srgbClr val="000000"/>
                </a:solidFill>
                <a:latin typeface="Times New Roman"/>
                <a:ea typeface="Times New Roman"/>
                <a:cs typeface="Times New Roman"/>
                <a:sym typeface="Times New Roman"/>
              </a:rPr>
              <a:t>йлық жалақыларындағы алшақтық - 23,3%</a:t>
            </a:r>
            <a:endParaRPr sz="1829">
              <a:solidFill>
                <a:srgbClr val="000000"/>
              </a:solidFill>
              <a:latin typeface="Times New Roman"/>
              <a:ea typeface="Times New Roman"/>
              <a:cs typeface="Times New Roman"/>
              <a:sym typeface="Times New Roman"/>
            </a:endParaRPr>
          </a:p>
          <a:p>
            <a:pPr indent="0" lvl="0" marL="0" rtl="0" algn="l">
              <a:spcBef>
                <a:spcPts val="1200"/>
              </a:spcBef>
              <a:spcAft>
                <a:spcPts val="0"/>
              </a:spcAft>
              <a:buSzPts val="990"/>
              <a:buNone/>
            </a:pPr>
            <a:r>
              <a:t/>
            </a:r>
            <a:endParaRPr sz="2700"/>
          </a:p>
        </p:txBody>
      </p:sp>
      <p:sp>
        <p:nvSpPr>
          <p:cNvPr id="99" name="Google Shape;99;p1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15"/>
          <p:cNvPicPr preferRelativeResize="0"/>
          <p:nvPr/>
        </p:nvPicPr>
        <p:blipFill>
          <a:blip r:embed="rId3">
            <a:alphaModFix/>
          </a:blip>
          <a:stretch>
            <a:fillRect/>
          </a:stretch>
        </p:blipFill>
        <p:spPr>
          <a:xfrm>
            <a:off x="311700" y="861950"/>
            <a:ext cx="8520600" cy="411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6" name="Google Shape;106;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7" name="Google Shape;107;p16"/>
          <p:cNvPicPr preferRelativeResize="0"/>
          <p:nvPr/>
        </p:nvPicPr>
        <p:blipFill>
          <a:blip r:embed="rId3">
            <a:alphaModFix/>
          </a:blip>
          <a:stretch>
            <a:fillRect/>
          </a:stretch>
        </p:blipFill>
        <p:spPr>
          <a:xfrm>
            <a:off x="0" y="0"/>
            <a:ext cx="9144001" cy="4939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1180">
                <a:solidFill>
                  <a:srgbClr val="000000"/>
                </a:solidFill>
                <a:latin typeface="Times New Roman"/>
                <a:ea typeface="Times New Roman"/>
                <a:cs typeface="Times New Roman"/>
                <a:sym typeface="Times New Roman"/>
              </a:rPr>
              <a:t>«ҚазАгро» холдингі» АҚ компаниялар тобын кредиттеу құрылымында ең көп үлес өсімдік шаруашылығына – 52%, мал шаруашылығына – 34%, қайта өңдеуге – 8% және басқалары – 6%-ға тиесілі. Агроөнеркәсіп кешені субъектілерін қаржыландырудың жалпы көлеміндегі ауыл шаруашылығын қаржылай қолдау қорының үлесі 2020 жылы 14,1%- ды құрады. </a:t>
            </a:r>
            <a:endParaRPr sz="2800"/>
          </a:p>
        </p:txBody>
      </p:sp>
      <p:pic>
        <p:nvPicPr>
          <p:cNvPr id="113" name="Google Shape;113;p17"/>
          <p:cNvPicPr preferRelativeResize="0"/>
          <p:nvPr/>
        </p:nvPicPr>
        <p:blipFill>
          <a:blip r:embed="rId3">
            <a:alphaModFix/>
          </a:blip>
          <a:stretch>
            <a:fillRect/>
          </a:stretch>
        </p:blipFill>
        <p:spPr>
          <a:xfrm>
            <a:off x="425100" y="1170200"/>
            <a:ext cx="8114525" cy="334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12700" lvl="0" marL="0" rtl="0" algn="just">
              <a:lnSpc>
                <a:spcPct val="100000"/>
              </a:lnSpc>
              <a:spcBef>
                <a:spcPts val="0"/>
              </a:spcBef>
              <a:spcAft>
                <a:spcPts val="0"/>
              </a:spcAft>
              <a:buNone/>
            </a:pPr>
            <a:r>
              <a:rPr lang="ru" sz="1800">
                <a:solidFill>
                  <a:schemeClr val="dk2"/>
                </a:solidFill>
                <a:latin typeface="Times New Roman"/>
                <a:ea typeface="Times New Roman"/>
                <a:cs typeface="Times New Roman"/>
                <a:sym typeface="Times New Roman"/>
              </a:rPr>
              <a:t>2015 жылы Қазақстанда «Органикалық өнім өндірісі туралы», </a:t>
            </a:r>
            <a:endParaRPr sz="1800">
              <a:solidFill>
                <a:schemeClr val="dk2"/>
              </a:solidFill>
              <a:latin typeface="Times New Roman"/>
              <a:ea typeface="Times New Roman"/>
              <a:cs typeface="Times New Roman"/>
              <a:sym typeface="Times New Roman"/>
            </a:endParaRPr>
          </a:p>
          <a:p>
            <a:pPr indent="12700" lvl="0" marL="0" rtl="0" algn="just">
              <a:lnSpc>
                <a:spcPct val="100000"/>
              </a:lnSpc>
              <a:spcBef>
                <a:spcPts val="0"/>
              </a:spcBef>
              <a:spcAft>
                <a:spcPts val="0"/>
              </a:spcAft>
              <a:buNone/>
            </a:pPr>
            <a:r>
              <a:rPr lang="ru" sz="1800">
                <a:solidFill>
                  <a:schemeClr val="dk2"/>
                </a:solidFill>
                <a:latin typeface="Times New Roman"/>
                <a:ea typeface="Times New Roman"/>
                <a:cs typeface="Times New Roman"/>
                <a:sym typeface="Times New Roman"/>
              </a:rPr>
              <a:t>2016 жылы Органикалық өнім өндіру және олардың айналымы қағидалары қабылданды. </a:t>
            </a:r>
            <a:endParaRPr sz="18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endParaRPr>
          </a:p>
        </p:txBody>
      </p:sp>
      <p:sp>
        <p:nvSpPr>
          <p:cNvPr id="119" name="Google Shape;119;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25000" lnSpcReduction="20000"/>
          </a:bodyPr>
          <a:lstStyle/>
          <a:p>
            <a:pPr indent="12700" lvl="0" marL="0" rtl="0" algn="just">
              <a:spcBef>
                <a:spcPts val="1200"/>
              </a:spcBef>
              <a:spcAft>
                <a:spcPts val="0"/>
              </a:spcAft>
              <a:buNone/>
            </a:pPr>
            <a:r>
              <a:t/>
            </a:r>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t/>
            </a:r>
            <a:endParaRPr sz="3529">
              <a:latin typeface="Times New Roman"/>
              <a:ea typeface="Times New Roman"/>
              <a:cs typeface="Times New Roman"/>
              <a:sym typeface="Times New Roman"/>
            </a:endParaRPr>
          </a:p>
          <a:p>
            <a:pPr indent="12700" lvl="0" marL="0" rtl="0" algn="just">
              <a:spcBef>
                <a:spcPts val="1200"/>
              </a:spcBef>
              <a:spcAft>
                <a:spcPts val="0"/>
              </a:spcAft>
              <a:buNone/>
            </a:pPr>
            <a:r>
              <a:rPr lang="ru" sz="3529">
                <a:latin typeface="Times New Roman"/>
                <a:ea typeface="Times New Roman"/>
                <a:cs typeface="Times New Roman"/>
                <a:sym typeface="Times New Roman"/>
              </a:rPr>
              <a:t>Ережеде </a:t>
            </a:r>
            <a:r>
              <a:rPr b="1" i="1" lang="ru" sz="3529">
                <a:latin typeface="Times New Roman"/>
                <a:ea typeface="Times New Roman"/>
                <a:cs typeface="Times New Roman"/>
                <a:sym typeface="Times New Roman"/>
              </a:rPr>
              <a:t>органикалық өсімдік шаруашылығы</a:t>
            </a:r>
            <a:r>
              <a:rPr lang="ru" sz="3529">
                <a:latin typeface="Times New Roman"/>
                <a:ea typeface="Times New Roman"/>
                <a:cs typeface="Times New Roman"/>
                <a:sym typeface="Times New Roman"/>
              </a:rPr>
              <a:t> және </a:t>
            </a:r>
            <a:r>
              <a:rPr b="1" i="1" lang="ru" sz="3529">
                <a:latin typeface="Times New Roman"/>
                <a:ea typeface="Times New Roman"/>
                <a:cs typeface="Times New Roman"/>
                <a:sym typeface="Times New Roman"/>
              </a:rPr>
              <a:t>органикалық мал шаруашылығы</a:t>
            </a:r>
            <a:r>
              <a:rPr lang="ru" sz="3529">
                <a:latin typeface="Times New Roman"/>
                <a:ea typeface="Times New Roman"/>
                <a:cs typeface="Times New Roman"/>
                <a:sym typeface="Times New Roman"/>
              </a:rPr>
              <a:t> ұғымдары енгізілген.</a:t>
            </a:r>
            <a:endParaRPr sz="3529">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120" name="Google Shape;120;p18"/>
          <p:cNvPicPr preferRelativeResize="0"/>
          <p:nvPr/>
        </p:nvPicPr>
        <p:blipFill>
          <a:blip r:embed="rId3">
            <a:alphaModFix/>
          </a:blip>
          <a:stretch>
            <a:fillRect/>
          </a:stretch>
        </p:blipFill>
        <p:spPr>
          <a:xfrm>
            <a:off x="401625" y="1017800"/>
            <a:ext cx="8349375" cy="333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sz="1500">
                <a:solidFill>
                  <a:srgbClr val="000000"/>
                </a:solidFill>
                <a:latin typeface="Times New Roman"/>
                <a:ea typeface="Times New Roman"/>
                <a:cs typeface="Times New Roman"/>
                <a:sym typeface="Times New Roman"/>
              </a:rPr>
              <a:t>Парниктік газдар шығарындыларына ауыл шаруашылығы секторындағы өзгерістердің әсері</a:t>
            </a:r>
            <a:endParaRPr sz="3300"/>
          </a:p>
        </p:txBody>
      </p:sp>
      <p:sp>
        <p:nvSpPr>
          <p:cNvPr id="126" name="Google Shape;126;p19"/>
          <p:cNvSpPr txBox="1"/>
          <p:nvPr>
            <p:ph idx="1" type="body"/>
          </p:nvPr>
        </p:nvSpPr>
        <p:spPr>
          <a:xfrm>
            <a:off x="311700" y="1229875"/>
            <a:ext cx="2462100" cy="3339000"/>
          </a:xfrm>
          <a:prstGeom prst="rect">
            <a:avLst/>
          </a:prstGeom>
        </p:spPr>
        <p:txBody>
          <a:bodyPr anchorCtr="0" anchor="t" bIns="91425" lIns="91425" spcFirstLastPara="1" rIns="91425" wrap="square" tIns="91425">
            <a:normAutofit lnSpcReduction="10000"/>
          </a:bodyPr>
          <a:lstStyle/>
          <a:p>
            <a:pPr indent="12700" lvl="0" marL="0" rtl="0" algn="just">
              <a:lnSpc>
                <a:spcPct val="95000"/>
              </a:lnSpc>
              <a:spcBef>
                <a:spcPts val="1200"/>
              </a:spcBef>
              <a:spcAft>
                <a:spcPts val="0"/>
              </a:spcAft>
              <a:buSzPts val="1018"/>
              <a:buNone/>
            </a:pPr>
            <a:r>
              <a:rPr lang="ru" sz="1365">
                <a:latin typeface="Times New Roman"/>
                <a:ea typeface="Times New Roman"/>
                <a:cs typeface="Times New Roman"/>
                <a:sym typeface="Times New Roman"/>
              </a:rPr>
              <a:t>Қазақстанның ауыл шаруашылығы метан мен оксид шығарындыларының көзі болып табылады. Атап айтқанда, метан шығарындыларының көзі ішек ферментациясы болып табылады, азот тотығы ауыл шаруашылығы топырағынан келеді. Бұл екеуіне сектор бөлетін барлық парниктік газдардың 89%-ға жуығы немесе СО2 эквивалентінің 33 122 мың тоннасы тиесілі.</a:t>
            </a:r>
            <a:endParaRPr sz="1365">
              <a:latin typeface="Times New Roman"/>
              <a:ea typeface="Times New Roman"/>
              <a:cs typeface="Times New Roman"/>
              <a:sym typeface="Times New Roman"/>
            </a:endParaRPr>
          </a:p>
          <a:p>
            <a:pPr indent="0" lvl="0" marL="0" rtl="0" algn="l">
              <a:lnSpc>
                <a:spcPct val="95000"/>
              </a:lnSpc>
              <a:spcBef>
                <a:spcPts val="1200"/>
              </a:spcBef>
              <a:spcAft>
                <a:spcPts val="1200"/>
              </a:spcAft>
              <a:buSzPts val="1018"/>
              <a:buNone/>
            </a:pPr>
            <a:r>
              <a:t/>
            </a:r>
            <a:endParaRPr sz="1665"/>
          </a:p>
        </p:txBody>
      </p:sp>
      <p:pic>
        <p:nvPicPr>
          <p:cNvPr id="127" name="Google Shape;127;p19"/>
          <p:cNvPicPr preferRelativeResize="0"/>
          <p:nvPr/>
        </p:nvPicPr>
        <p:blipFill>
          <a:blip r:embed="rId3">
            <a:alphaModFix/>
          </a:blip>
          <a:stretch>
            <a:fillRect/>
          </a:stretch>
        </p:blipFill>
        <p:spPr>
          <a:xfrm>
            <a:off x="2902900" y="850200"/>
            <a:ext cx="6088701" cy="3581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ru" sz="1977">
                <a:solidFill>
                  <a:srgbClr val="000000"/>
                </a:solidFill>
                <a:latin typeface="Times New Roman"/>
                <a:ea typeface="Times New Roman"/>
                <a:cs typeface="Times New Roman"/>
                <a:sym typeface="Times New Roman"/>
              </a:rPr>
              <a:t>Климаттың өзгеруінің аграрлық секторға әсері</a:t>
            </a:r>
            <a:endParaRPr b="1" sz="1977">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i="1" lang="ru" sz="866">
                <a:solidFill>
                  <a:srgbClr val="000000"/>
                </a:solidFill>
                <a:latin typeface="Times New Roman"/>
                <a:ea typeface="Times New Roman"/>
                <a:cs typeface="Times New Roman"/>
                <a:sym typeface="Times New Roman"/>
              </a:rPr>
              <a:t>Табиғи-климаттық жағдайлардың қолайсыз өзгерістері және ауа райы жағдайларының тұрақсыздығы Қазақстан агроөнеркәсіптік кешеннің дамуына төнетін қауіп ретінде айқындалады</a:t>
            </a:r>
            <a:endParaRPr i="1" sz="866">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200">
              <a:solidFill>
                <a:srgbClr val="000000"/>
              </a:solidFill>
              <a:latin typeface="Times New Roman"/>
              <a:ea typeface="Times New Roman"/>
              <a:cs typeface="Times New Roman"/>
              <a:sym typeface="Times New Roman"/>
            </a:endParaRPr>
          </a:p>
        </p:txBody>
      </p:sp>
      <p:sp>
        <p:nvSpPr>
          <p:cNvPr id="133" name="Google Shape;133;p20"/>
          <p:cNvSpPr txBox="1"/>
          <p:nvPr>
            <p:ph idx="1" type="body"/>
          </p:nvPr>
        </p:nvSpPr>
        <p:spPr>
          <a:xfrm>
            <a:off x="311700" y="908925"/>
            <a:ext cx="8520600" cy="4234500"/>
          </a:xfrm>
          <a:prstGeom prst="rect">
            <a:avLst/>
          </a:prstGeom>
        </p:spPr>
        <p:txBody>
          <a:bodyPr anchorCtr="0" anchor="t" bIns="91425" lIns="91425" spcFirstLastPara="1" rIns="91425" wrap="square" tIns="91425">
            <a:noAutofit/>
          </a:bodyPr>
          <a:lstStyle/>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Қазақстан Республикасы Ауыл шаруашылығы министрлігінің 2017-2021 жылдарға арналған стратегиялық жоспарында және Қазақстан Республикасының агроөнеркәсіптік кешенін дамытудың мемлекеттік бағдарламасында климаттың өзгеруіне бейімделуге ықпал ететін бірнеше шаралар қарастырылған:</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 органикалық ауыл шаруашылығы өнімдерін өндіру;</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ауыл шаруашылығы дақылдарының пісіп-жетілуін жеделдету мақсатында фосфат тыңайтқыштары мен биостимуляторларды қолдану; мамыр және маусым айларында жауын-шашынның көп түсуі салдарынан арамшөптердің өсуін болдырмау мақсатында гербицидтердің құнын арзандату арқылы ауыл шаруашылығы тауарын өндірушілердің гербицидтерді сатып алуын субсидиялау;</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ауа-райы мен климаттық жағдайлардың қолайсыз әсер ету қаупін төмендету мақсатында шаруашылықта пісіп-жетілу мерзімі әртүрлі кемінде 2-3 сортты өсіру;</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су үнемдеу технологияларын енгізу және тарифтер арқылы суды үнемдеуді ынталандыру;</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өсімдік шаруашылығындағы жағымсыз табиғи құбылыстардан міндетті сақтандыруды мемлекеттік қолдау;</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ауыл шаруашылығы тауарын өндірушілер алдындағы сақтандырылған іс-шаралар бойынша өз міндеттемелерін орындаған сақтандыру компанияларына 50% сақтандыру төлемдерін кепілдендіруді қамтамасыз ету;</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 су жинау алаңдарының орман жамылғысын ұлғайту;</a:t>
            </a:r>
            <a:endParaRPr sz="1375">
              <a:latin typeface="Times New Roman"/>
              <a:ea typeface="Times New Roman"/>
              <a:cs typeface="Times New Roman"/>
              <a:sym typeface="Times New Roman"/>
            </a:endParaRPr>
          </a:p>
          <a:p>
            <a:pPr indent="12700" lvl="0" marL="0" rtl="0" algn="just">
              <a:lnSpc>
                <a:spcPct val="100000"/>
              </a:lnSpc>
              <a:spcBef>
                <a:spcPts val="0"/>
              </a:spcBef>
              <a:spcAft>
                <a:spcPts val="0"/>
              </a:spcAft>
              <a:buSzPts val="358"/>
              <a:buNone/>
            </a:pPr>
            <a:r>
              <a:rPr lang="ru" sz="1375">
                <a:latin typeface="Times New Roman"/>
                <a:ea typeface="Times New Roman"/>
                <a:cs typeface="Times New Roman"/>
                <a:sym typeface="Times New Roman"/>
              </a:rPr>
              <a:t> − табиғатты қорғау шараларын жүзеге асыру.</a:t>
            </a:r>
            <a:endParaRPr sz="1375">
              <a:latin typeface="Times New Roman"/>
              <a:ea typeface="Times New Roman"/>
              <a:cs typeface="Times New Roman"/>
              <a:sym typeface="Times New Roman"/>
            </a:endParaRPr>
          </a:p>
          <a:p>
            <a:pPr indent="0" lvl="0" marL="0" rtl="0" algn="l">
              <a:lnSpc>
                <a:spcPct val="105000"/>
              </a:lnSpc>
              <a:spcBef>
                <a:spcPts val="0"/>
              </a:spcBef>
              <a:spcAft>
                <a:spcPts val="1200"/>
              </a:spcAft>
              <a:buSzPts val="358"/>
              <a:buNone/>
            </a:pPr>
            <a:r>
              <a:t/>
            </a:r>
            <a:endParaRPr sz="585"/>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145625"/>
            <a:ext cx="8520600" cy="55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Глоссарий</a:t>
            </a:r>
            <a:endParaRPr/>
          </a:p>
        </p:txBody>
      </p:sp>
      <p:sp>
        <p:nvSpPr>
          <p:cNvPr id="139" name="Google Shape;139;p21"/>
          <p:cNvSpPr txBox="1"/>
          <p:nvPr>
            <p:ph idx="1" type="body"/>
          </p:nvPr>
        </p:nvSpPr>
        <p:spPr>
          <a:xfrm>
            <a:off x="311700" y="697625"/>
            <a:ext cx="8520600" cy="3871200"/>
          </a:xfrm>
          <a:prstGeom prst="rect">
            <a:avLst/>
          </a:prstGeom>
        </p:spPr>
        <p:txBody>
          <a:bodyPr anchorCtr="0" anchor="t" bIns="91425" lIns="91425" spcFirstLastPara="1" rIns="91425" wrap="square" tIns="91425">
            <a:normAutofit fontScale="25000" lnSpcReduction="20000"/>
          </a:bodyPr>
          <a:lstStyle/>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Бастапқы кіріске алынған салмақ – түсімді жинау кезінде тазартпай алғандағы, арамшөбімен және минералдық қоспаларымен (топырақ, топырақ түйірі, собық масағы және өзге де қоспалар), сондай-ақ артық ылғалдығымен қоса нақты салмағы.</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Егістік жерлер – ауыл шаруашылығы дақылдары егілген жердің ауданы.</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ВЖалпы жинау – әртүрлі ауыл шаруашылығы дақылдарының барлық егістігінен, ауыл шаруашылығы екпелерінен немесе басқа ауыл шаруашылық жерлерінен өндірілген (жиналған) өнім.</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Жылыжай – бұл жылыжай өсімдіктерін және көшеттерді жыл бойы өсіруге арналған, кез келген жарық өткізетін материалмен жабылған арнаулы үй-жай.</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Жылыжайлардың жалпы алаңы – өндірістік алаң (өсімдіктерді өсіруге пайдаланылады, олардың арасынан өтуге арналған орын), сондай-ақ қосалқы, әкімшілік-тұрмыстық, қосалқы өндірістік үй жайлардың алаңы.</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Көпжылғы дақылдар – жүзім, цитрус жемістері, дәндік, тұқымдас және сүйекті жемістер, жеміс ағаштары, бұталар және өзге жаңғақтар, құрамында майы бар жемістер, дәмдеуіштер, хош иісті және фармацевтикалық дақылдар, өзге де көпжылдық дақылдар.</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Маусымдық дақылдар – дәнді, бұршақ дақылдары және майлы тұқымдар, көкөністер және бақша, тамыр-жемісті және түйнекжеміс (картоп, қант қызылшасы), темекі, талшықты дақылдар (мақта, зығыр, кендір), басқа да маусымдық дақылдар (азықтық дақылдар, гүлдер).</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Органикалық өсімдік шаруашылығы – жабайы өсімдіктерді жинауды қоса есептегенде, синтетикалық тыңайтқыштарды, пестицидтерді және өсімдіктердің өсуін реттеуіштерді пайдаланбай, ауыл шаруашылығы дақылдарын өсіру.</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Өңдеуден кейінгі салмақ (есепке алынатын салмағы) – түсімді тазартқаннан және кептіргеннен кейінгі алынған, яғни ылғалдылық және ластану дәрежесін шегергендегі нақты салмағы.</a:t>
            </a:r>
            <a:endParaRPr sz="4218">
              <a:solidFill>
                <a:srgbClr val="2B2E35"/>
              </a:solidFill>
              <a:latin typeface="Arial"/>
              <a:ea typeface="Arial"/>
              <a:cs typeface="Arial"/>
              <a:sym typeface="Arial"/>
            </a:endParaRPr>
          </a:p>
          <a:p>
            <a:pPr indent="0" lvl="0" marL="0" rtl="0" algn="just">
              <a:lnSpc>
                <a:spcPct val="150000"/>
              </a:lnSpc>
              <a:spcBef>
                <a:spcPts val="0"/>
              </a:spcBef>
              <a:spcAft>
                <a:spcPts val="0"/>
              </a:spcAft>
              <a:buNone/>
            </a:pPr>
            <a:r>
              <a:rPr lang="ru" sz="4218">
                <a:solidFill>
                  <a:srgbClr val="2B2E35"/>
                </a:solidFill>
                <a:latin typeface="Arial"/>
                <a:ea typeface="Arial"/>
                <a:cs typeface="Arial"/>
                <a:sym typeface="Arial"/>
              </a:rPr>
              <a:t>Суармалы ауыл шаруашылығы алқаптары – ауыл шаруашылығында пайдалануға және суаруға жарамды тұрақты немесе уақытша суару желісі бар жерлер.</a:t>
            </a:r>
            <a:endParaRPr sz="4218">
              <a:solidFill>
                <a:srgbClr val="2B2E35"/>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